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1" r:id="rId5"/>
    <p:sldId id="259" r:id="rId6"/>
    <p:sldId id="260" r:id="rId7"/>
    <p:sldId id="267" r:id="rId8"/>
    <p:sldId id="262" r:id="rId9"/>
    <p:sldId id="263" r:id="rId10"/>
    <p:sldId id="269" r:id="rId11"/>
    <p:sldId id="268" r:id="rId12"/>
    <p:sldId id="271" r:id="rId13"/>
    <p:sldId id="275" r:id="rId14"/>
    <p:sldId id="276" r:id="rId15"/>
    <p:sldId id="265" r:id="rId16"/>
    <p:sldId id="266" r:id="rId17"/>
    <p:sldId id="264" r:id="rId18"/>
    <p:sldId id="272" r:id="rId19"/>
    <p:sldId id="273" r:id="rId20"/>
    <p:sldId id="274" r:id="rId21"/>
    <p:sldId id="270" r:id="rId22"/>
    <p:sldId id="277" r:id="rId23"/>
    <p:sldId id="278" r:id="rId24"/>
    <p:sldId id="279" r:id="rId25"/>
    <p:sldId id="280" r:id="rId26"/>
    <p:sldId id="281"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12" d="100"/>
          <a:sy n="112" d="100"/>
        </p:scale>
        <p:origin x="-1048"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AU"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D728701E-CAF4-4159-9B3E-41C86DFFA30D}" type="datetimeFigureOut">
              <a:rPr lang="en-US" smtClean="0"/>
              <a:t>1/3/14</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1" name="Rectangle 10"/>
          <p:cNvSpPr/>
          <p:nvPr/>
        </p:nvSpPr>
        <p:spPr>
          <a:xfrm>
            <a:off x="4624388" y="228600"/>
            <a:ext cx="20574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6802438" y="2377440"/>
            <a:ext cx="20574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AU" smtClean="0"/>
              <a:t>Click to edit Master title style</a:t>
            </a:r>
            <a:endParaRPr/>
          </a:p>
        </p:txBody>
      </p:sp>
      <p:sp>
        <p:nvSpPr>
          <p:cNvPr id="5" name="Date Placeholder 4"/>
          <p:cNvSpPr>
            <a:spLocks noGrp="1"/>
          </p:cNvSpPr>
          <p:nvPr>
            <p:ph type="dt" sz="half" idx="10"/>
          </p:nvPr>
        </p:nvSpPr>
        <p:spPr/>
        <p:txBody>
          <a:bodyPr/>
          <a:lstStyle/>
          <a:p>
            <a:fld id="{D728701E-CAF4-4159-9B3E-41C86DFFA30D}" type="datetimeFigureOut">
              <a:rPr lang="en-US" smtClean="0"/>
              <a:t>1/3/14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TextBox 7"/>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AU" smtClean="0"/>
              <a:t>Click to edit Master title style</a:t>
            </a:r>
            <a:endParaRPr/>
          </a:p>
        </p:txBody>
      </p:sp>
      <p:sp>
        <p:nvSpPr>
          <p:cNvPr id="3" name="Date Placeholder 2"/>
          <p:cNvSpPr>
            <a:spLocks noGrp="1"/>
          </p:cNvSpPr>
          <p:nvPr>
            <p:ph type="dt" sz="half" idx="10"/>
          </p:nvPr>
        </p:nvSpPr>
        <p:spPr/>
        <p:txBody>
          <a:bodyPr/>
          <a:lstStyle/>
          <a:p>
            <a:fld id="{D728701E-CAF4-4159-9B3E-41C86DFFA30D}" type="datetimeFigureOut">
              <a:rPr lang="en-US" smtClean="0"/>
              <a:t>1/3/14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2F1D00-BD13-4404-86B0-79703945A0A7}"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D728701E-CAF4-4159-9B3E-41C86DFFA30D}" type="datetimeFigureOut">
              <a:rPr lang="en-US" smtClean="0"/>
              <a:t>1/3/14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2F1D00-BD13-4404-86B0-79703945A0A7}"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AU" smtClean="0"/>
              <a:t>Click to edit Master title style</a:t>
            </a:r>
            <a:endParaRPr dirty="0"/>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4" name="Text Placeholder 3"/>
          <p:cNvSpPr>
            <a:spLocks noGrp="1"/>
          </p:cNvSpPr>
          <p:nvPr>
            <p:ph type="body" sz="half" idx="2"/>
          </p:nvPr>
        </p:nvSpPr>
        <p:spPr>
          <a:xfrm>
            <a:off x="381093" y="3733800"/>
            <a:ext cx="325526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D728701E-CAF4-4159-9B3E-41C86DFFA30D}" type="datetimeFigureOut">
              <a:rPr lang="en-US" smtClean="0"/>
              <a:t>1/3/14</a:t>
            </a:fld>
            <a:endParaRPr lang="en-US"/>
          </a:p>
        </p:txBody>
      </p:sp>
      <p:sp>
        <p:nvSpPr>
          <p:cNvPr id="6" name="Footer Placeholder 5"/>
          <p:cNvSpPr>
            <a:spLocks noGrp="1"/>
          </p:cNvSpPr>
          <p:nvPr>
            <p:ph type="ftr" sz="quarter" idx="11"/>
          </p:nvPr>
        </p:nvSpPr>
        <p:spPr>
          <a:xfrm>
            <a:off x="3859305" y="6423585"/>
            <a:ext cx="3316941" cy="365125"/>
          </a:xfrm>
        </p:spPr>
        <p:txBody>
          <a:bodyPr/>
          <a:lstStyle/>
          <a:p>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AU" smtClean="0"/>
              <a:t>Click to edit Master title style</a:t>
            </a:r>
            <a:endParaRPr/>
          </a:p>
        </p:txBody>
      </p:sp>
      <p:sp>
        <p:nvSpPr>
          <p:cNvPr id="3" name="Picture Placeholder 2"/>
          <p:cNvSpPr>
            <a:spLocks noGrp="1"/>
          </p:cNvSpPr>
          <p:nvPr>
            <p:ph type="pic" idx="1"/>
          </p:nvPr>
        </p:nvSpPr>
        <p:spPr>
          <a:xfrm>
            <a:off x="277906" y="228600"/>
            <a:ext cx="3460658"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smtClean="0"/>
              <a:t>Drag picture to placeholder or click icon to add</a:t>
            </a:r>
            <a:endParaRPr/>
          </a:p>
        </p:txBody>
      </p:sp>
      <p:sp>
        <p:nvSpPr>
          <p:cNvPr id="4" name="Text Placeholder 3"/>
          <p:cNvSpPr>
            <a:spLocks noGrp="1"/>
          </p:cNvSpPr>
          <p:nvPr>
            <p:ph type="body" sz="half" idx="2"/>
          </p:nvPr>
        </p:nvSpPr>
        <p:spPr>
          <a:xfrm>
            <a:off x="4169404" y="3995737"/>
            <a:ext cx="3898272"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D728701E-CAF4-4159-9B3E-41C86DFFA30D}" type="datetimeFigureOut">
              <a:rPr lang="en-US" smtClean="0"/>
              <a:t>1/3/14</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10" name="TextBox 9"/>
          <p:cNvSpPr txBox="1"/>
          <p:nvPr/>
        </p:nvSpPr>
        <p:spPr>
          <a:xfrm>
            <a:off x="3990110"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AU" smtClean="0"/>
              <a:t>Click to edit Master title style</a:t>
            </a:r>
            <a:endParaRPr/>
          </a:p>
        </p:txBody>
      </p:sp>
      <p:sp>
        <p:nvSpPr>
          <p:cNvPr id="3" name="Picture Placeholder 2"/>
          <p:cNvSpPr>
            <a:spLocks noGrp="1"/>
          </p:cNvSpPr>
          <p:nvPr>
            <p:ph type="pic" idx="1"/>
          </p:nvPr>
        </p:nvSpPr>
        <p:spPr>
          <a:xfrm>
            <a:off x="277905" y="228600"/>
            <a:ext cx="637838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smtClean="0"/>
              <a:t>Drag picture to placeholder or click icon to add</a:t>
            </a:r>
            <a:endParaRPr/>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D728701E-CAF4-4159-9B3E-41C86DFFA30D}" type="datetimeFigureOut">
              <a:rPr lang="en-US" smtClean="0"/>
              <a:t>1/3/14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8" name="Rectangle 7"/>
          <p:cNvSpPr/>
          <p:nvPr/>
        </p:nvSpPr>
        <p:spPr>
          <a:xfrm>
            <a:off x="6802438" y="22860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6802438" y="2377440"/>
            <a:ext cx="20574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327212" y="4632792"/>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282574" y="228600"/>
            <a:ext cx="63871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AU" smtClean="0"/>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a:xfrm>
            <a:off x="5212262" y="6235607"/>
            <a:ext cx="1348398" cy="365125"/>
          </a:xfrm>
        </p:spPr>
        <p:txBody>
          <a:bodyPr/>
          <a:lstStyle>
            <a:lvl1pPr>
              <a:defRPr>
                <a:solidFill>
                  <a:schemeClr val="bg1"/>
                </a:solidFill>
              </a:defRPr>
            </a:lvl1pPr>
          </a:lstStyle>
          <a:p>
            <a:fld id="{D728701E-CAF4-4159-9B3E-41C86DFFA30D}" type="datetimeFigureOut">
              <a:rPr lang="en-US" smtClean="0"/>
              <a:t>1/3/14</a:t>
            </a:fld>
            <a:endParaRPr lang="en-US"/>
          </a:p>
        </p:txBody>
      </p:sp>
      <p:sp>
        <p:nvSpPr>
          <p:cNvPr id="6" name="Footer Placeholder 5"/>
          <p:cNvSpPr>
            <a:spLocks noGrp="1"/>
          </p:cNvSpPr>
          <p:nvPr>
            <p:ph type="ftr" sz="quarter" idx="11"/>
          </p:nvPr>
        </p:nvSpPr>
        <p:spPr>
          <a:xfrm>
            <a:off x="381095" y="6235607"/>
            <a:ext cx="46481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AU" smtClean="0"/>
              <a:t>Drag picture to placeholder or click icon to add</a:t>
            </a:r>
            <a:endParaRPr/>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en-AU" smtClean="0"/>
              <a:t>Drag picture to placeholder or click icon to add</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AU" smtClean="0"/>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a:xfrm>
            <a:off x="3048000" y="6235607"/>
            <a:ext cx="1348398" cy="365125"/>
          </a:xfrm>
        </p:spPr>
        <p:txBody>
          <a:bodyPr/>
          <a:lstStyle>
            <a:lvl1pPr>
              <a:defRPr>
                <a:solidFill>
                  <a:schemeClr val="bg1"/>
                </a:solidFill>
              </a:defRPr>
            </a:lvl1pPr>
          </a:lstStyle>
          <a:p>
            <a:fld id="{D728701E-CAF4-4159-9B3E-41C86DFFA30D}" type="datetimeFigureOut">
              <a:rPr lang="en-US" smtClean="0"/>
              <a:t>1/3/14</a:t>
            </a:fld>
            <a:endParaRPr lang="en-US"/>
          </a:p>
        </p:txBody>
      </p:sp>
      <p:sp>
        <p:nvSpPr>
          <p:cNvPr id="6" name="Footer Placeholder 5"/>
          <p:cNvSpPr>
            <a:spLocks noGrp="1"/>
          </p:cNvSpPr>
          <p:nvPr>
            <p:ph type="ftr" sz="quarter" idx="11"/>
          </p:nvPr>
        </p:nvSpPr>
        <p:spPr>
          <a:xfrm>
            <a:off x="381095" y="6235607"/>
            <a:ext cx="25907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4388" y="4534726"/>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en-AU" smtClean="0"/>
              <a:t>Drag picture to placeholder or click icon to add</a:t>
            </a:r>
            <a:endParaRPr/>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en-AU" smtClean="0"/>
              <a:t>Drag picture to placeholder or click icon to add</a:t>
            </a:r>
            <a:endParaRPr/>
          </a:p>
        </p:txBody>
      </p:sp>
      <p:sp>
        <p:nvSpPr>
          <p:cNvPr id="14" name="Picture Placeholder 12"/>
          <p:cNvSpPr>
            <a:spLocks noGrp="1"/>
          </p:cNvSpPr>
          <p:nvPr>
            <p:ph type="pic" sz="quarter" idx="15"/>
          </p:nvPr>
        </p:nvSpPr>
        <p:spPr>
          <a:xfrm>
            <a:off x="6803136" y="2381662"/>
            <a:ext cx="2057400" cy="4187952"/>
          </a:xfrm>
        </p:spPr>
        <p:txBody>
          <a:bodyPr/>
          <a:lstStyle>
            <a:lvl1pPr>
              <a:buNone/>
              <a:defRPr/>
            </a:lvl1pPr>
          </a:lstStyle>
          <a:p>
            <a:r>
              <a:rPr lang="en-AU" smtClean="0"/>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AU" smtClean="0"/>
              <a:t>Click to edit Master title style</a:t>
            </a:r>
            <a:endParaRPr/>
          </a:p>
        </p:txBody>
      </p:sp>
      <p:sp>
        <p:nvSpPr>
          <p:cNvPr id="3" name="Picture Placeholder 2"/>
          <p:cNvSpPr>
            <a:spLocks noGrp="1"/>
          </p:cNvSpPr>
          <p:nvPr>
            <p:ph type="pic" idx="1"/>
          </p:nvPr>
        </p:nvSpPr>
        <p:spPr>
          <a:xfrm>
            <a:off x="277905" y="2365248"/>
            <a:ext cx="42401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smtClean="0"/>
              <a:t>Drag picture to placeholder or click icon to add</a:t>
            </a:r>
            <a:endParaRPr/>
          </a:p>
        </p:txBody>
      </p:sp>
      <p:sp>
        <p:nvSpPr>
          <p:cNvPr id="4" name="Text Placeholder 3"/>
          <p:cNvSpPr>
            <a:spLocks noGrp="1"/>
          </p:cNvSpPr>
          <p:nvPr>
            <p:ph type="body" sz="half" idx="2"/>
          </p:nvPr>
        </p:nvSpPr>
        <p:spPr>
          <a:xfrm>
            <a:off x="4953000" y="3995737"/>
            <a:ext cx="310896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D728701E-CAF4-4159-9B3E-41C86DFFA30D}" type="datetimeFigureOut">
              <a:rPr lang="en-US" smtClean="0"/>
              <a:t>1/3/14</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10" name="TextBox 9"/>
          <p:cNvSpPr txBox="1"/>
          <p:nvPr/>
        </p:nvSpPr>
        <p:spPr>
          <a:xfrm>
            <a:off x="4750361"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
        <p:nvSpPr>
          <p:cNvPr id="14" name="Picture Placeholder 12"/>
          <p:cNvSpPr>
            <a:spLocks noGrp="1"/>
          </p:cNvSpPr>
          <p:nvPr>
            <p:ph type="pic" sz="quarter" idx="13"/>
          </p:nvPr>
        </p:nvSpPr>
        <p:spPr>
          <a:xfrm>
            <a:off x="277905" y="228600"/>
            <a:ext cx="2057400" cy="2039112"/>
          </a:xfrm>
        </p:spPr>
        <p:txBody>
          <a:bodyPr/>
          <a:lstStyle>
            <a:lvl1pPr>
              <a:buNone/>
              <a:defRPr/>
            </a:lvl1pPr>
          </a:lstStyle>
          <a:p>
            <a:r>
              <a:rPr lang="en-AU" smtClean="0"/>
              <a:t>Drag picture to placeholder or click icon to add</a:t>
            </a:r>
            <a:endParaRPr/>
          </a:p>
        </p:txBody>
      </p:sp>
      <p:sp>
        <p:nvSpPr>
          <p:cNvPr id="15" name="Picture Placeholder 12"/>
          <p:cNvSpPr>
            <a:spLocks noGrp="1"/>
          </p:cNvSpPr>
          <p:nvPr>
            <p:ph type="pic" sz="quarter" idx="14"/>
          </p:nvPr>
        </p:nvSpPr>
        <p:spPr>
          <a:xfrm>
            <a:off x="2460625" y="228600"/>
            <a:ext cx="2057400" cy="2039112"/>
          </a:xfrm>
        </p:spPr>
        <p:txBody>
          <a:bodyPr/>
          <a:lstStyle>
            <a:lvl1pPr>
              <a:buNone/>
              <a:defRPr/>
            </a:lvl1pPr>
          </a:lstStyle>
          <a:p>
            <a:r>
              <a:rPr lang="en-AU" smtClean="0"/>
              <a:t>Drag picture to placeholder or click icon to add</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AU"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4" name="Date Placeholder 3"/>
          <p:cNvSpPr>
            <a:spLocks noGrp="1"/>
          </p:cNvSpPr>
          <p:nvPr>
            <p:ph type="dt" sz="half" idx="10"/>
          </p:nvPr>
        </p:nvSpPr>
        <p:spPr/>
        <p:txBody>
          <a:bodyPr/>
          <a:lstStyle/>
          <a:p>
            <a:fld id="{D728701E-CAF4-4159-9B3E-41C86DFFA30D}" type="datetimeFigureOut">
              <a:rPr lang="en-US" smtClean="0"/>
              <a:t>1/3/14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AU"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4" name="Date Placeholder 3"/>
          <p:cNvSpPr>
            <a:spLocks noGrp="1"/>
          </p:cNvSpPr>
          <p:nvPr>
            <p:ph type="dt" sz="half" idx="10"/>
          </p:nvPr>
        </p:nvSpPr>
        <p:spPr/>
        <p:txBody>
          <a:bodyPr/>
          <a:lstStyle/>
          <a:p>
            <a:fld id="{D728701E-CAF4-4159-9B3E-41C86DFFA30D}" type="datetimeFigureOut">
              <a:rPr lang="en-US" smtClean="0"/>
              <a:t>1/3/14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Rectangle 9"/>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995772" y="954742"/>
            <a:ext cx="681318" cy="5171422"/>
          </a:xfrm>
        </p:spPr>
        <p:txBody>
          <a:bodyPr vert="eaVert" anchor="t" anchorCtr="0"/>
          <a:lstStyle/>
          <a:p>
            <a:r>
              <a:rPr lang="en-AU" smtClean="0"/>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lvl5pPr>
              <a:defRPr/>
            </a:lvl5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4" name="Date Placeholder 3"/>
          <p:cNvSpPr>
            <a:spLocks noGrp="1"/>
          </p:cNvSpPr>
          <p:nvPr>
            <p:ph type="dt" sz="half" idx="10"/>
          </p:nvPr>
        </p:nvSpPr>
        <p:spPr/>
        <p:txBody>
          <a:bodyPr/>
          <a:lstStyle/>
          <a:p>
            <a:fld id="{D728701E-CAF4-4159-9B3E-41C86DFFA30D}" type="datetimeFigureOut">
              <a:rPr lang="en-US" smtClean="0"/>
              <a:t>1/3/14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a:t>
            </a:fld>
            <a:endParaRPr lang="en-US"/>
          </a:p>
        </p:txBody>
      </p:sp>
      <p:sp>
        <p:nvSpPr>
          <p:cNvPr id="9" name="TextBox 8"/>
          <p:cNvSpPr txBox="1"/>
          <p:nvPr/>
        </p:nvSpPr>
        <p:spPr>
          <a:xfrm rot="16200000">
            <a:off x="8593111" y="561668"/>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8474" y="134471"/>
            <a:ext cx="7556313" cy="995082"/>
          </a:xfrm>
        </p:spPr>
        <p:txBody>
          <a:bodyPr anchor="b" anchorCtr="0"/>
          <a:lstStyle/>
          <a:p>
            <a:r>
              <a:rPr lang="en-AU"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4" name="Date Placeholder 3"/>
          <p:cNvSpPr>
            <a:spLocks noGrp="1"/>
          </p:cNvSpPr>
          <p:nvPr>
            <p:ph type="dt" sz="half" idx="10"/>
          </p:nvPr>
        </p:nvSpPr>
        <p:spPr/>
        <p:txBody>
          <a:bodyPr/>
          <a:lstStyle/>
          <a:p>
            <a:fld id="{D728701E-CAF4-4159-9B3E-41C86DFFA30D}" type="datetimeFigureOut">
              <a:rPr lang="en-US" smtClean="0"/>
              <a:t>1/3/14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AU"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AU"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dirty="0"/>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D728701E-CAF4-4159-9B3E-41C86DFFA30D}" type="datetimeFigureOut">
              <a:rPr lang="en-US" smtClean="0"/>
              <a:t>1/3/14</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AU" smtClean="0"/>
              <a:t>Drag picture to placeholder or click icon to add</a:t>
            </a:r>
            <a:endParaRPr/>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AU" smtClean="0"/>
              <a:t>Drag picture to placeholder or click icon to add</a:t>
            </a:r>
            <a:endParaRPr/>
          </a:p>
        </p:txBody>
      </p:sp>
      <p:sp>
        <p:nvSpPr>
          <p:cNvPr id="16" name="Text Placeholder 3"/>
          <p:cNvSpPr>
            <a:spLocks noGrp="1"/>
          </p:cNvSpPr>
          <p:nvPr>
            <p:ph type="body" sz="half" idx="2"/>
          </p:nvPr>
        </p:nvSpPr>
        <p:spPr>
          <a:xfrm>
            <a:off x="857250" y="1779494"/>
            <a:ext cx="3086100" cy="2040905"/>
          </a:xfrm>
        </p:spPr>
        <p:txBody>
          <a:bodyPr lIns="45720" tIns="45720" rIns="45720" anchor="t">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AU" smtClean="0"/>
              <a:t>Click to edit Master text styles</a:t>
            </a: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658907" y="228600"/>
            <a:ext cx="820093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86000" y="3124200"/>
            <a:ext cx="5638800" cy="1362075"/>
          </a:xfrm>
        </p:spPr>
        <p:txBody>
          <a:bodyPr anchor="b" anchorCtr="0">
            <a:normAutofit/>
          </a:bodyPr>
          <a:lstStyle>
            <a:lvl1pPr algn="l">
              <a:defRPr sz="3200" b="0" cap="none" baseline="0">
                <a:solidFill>
                  <a:schemeClr val="bg1"/>
                </a:solidFill>
              </a:defRPr>
            </a:lvl1pPr>
          </a:lstStyle>
          <a:p>
            <a:r>
              <a:rPr lang="en-AU" smtClean="0"/>
              <a:t>Click to edit Master title style</a:t>
            </a:r>
            <a:endParaRPr/>
          </a:p>
        </p:txBody>
      </p:sp>
      <p:sp>
        <p:nvSpPr>
          <p:cNvPr id="3" name="Text Placeholder 2"/>
          <p:cNvSpPr>
            <a:spLocks noGrp="1"/>
          </p:cNvSpPr>
          <p:nvPr>
            <p:ph type="body" idx="1"/>
          </p:nvPr>
        </p:nvSpPr>
        <p:spPr>
          <a:xfrm>
            <a:off x="2286000" y="4495800"/>
            <a:ext cx="56388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a:xfrm>
            <a:off x="658906" y="6248774"/>
            <a:ext cx="1474694" cy="365125"/>
          </a:xfrm>
        </p:spPr>
        <p:txBody>
          <a:bodyPr/>
          <a:lstStyle>
            <a:lvl1pPr algn="l">
              <a:defRPr>
                <a:solidFill>
                  <a:schemeClr val="bg1"/>
                </a:solidFill>
              </a:defRPr>
            </a:lvl1pPr>
          </a:lstStyle>
          <a:p>
            <a:fld id="{D728701E-CAF4-4159-9B3E-41C86DFFA30D}" type="datetimeFigureOut">
              <a:rPr lang="en-US" smtClean="0"/>
              <a:t>1/3/14</a:t>
            </a:fld>
            <a:endParaRPr lang="en-US"/>
          </a:p>
        </p:txBody>
      </p:sp>
      <p:sp>
        <p:nvSpPr>
          <p:cNvPr id="5" name="Footer Placeholder 4"/>
          <p:cNvSpPr>
            <a:spLocks noGrp="1"/>
          </p:cNvSpPr>
          <p:nvPr>
            <p:ph type="ftr" sz="quarter" idx="11"/>
          </p:nvPr>
        </p:nvSpPr>
        <p:spPr>
          <a:xfrm>
            <a:off x="2286000" y="6248774"/>
            <a:ext cx="5638800" cy="365125"/>
          </a:xfrm>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a:xfrm>
            <a:off x="8305800" y="6248774"/>
            <a:ext cx="554038" cy="365125"/>
          </a:xfrm>
        </p:spPr>
        <p:txBody>
          <a:bodyPr/>
          <a:lstStyle/>
          <a:p>
            <a:fld id="{162F1D00-BD13-4404-86B0-79703945A0A7}" type="slidenum">
              <a:rPr lang="en-US" smtClean="0"/>
              <a:t>‹#›</a:t>
            </a:fld>
            <a:endParaRPr lang="en-US"/>
          </a:p>
        </p:txBody>
      </p:sp>
      <p:sp>
        <p:nvSpPr>
          <p:cNvPr id="8" name="TextBox 7"/>
          <p:cNvSpPr txBox="1"/>
          <p:nvPr/>
        </p:nvSpPr>
        <p:spPr>
          <a:xfrm>
            <a:off x="2003612" y="3110754"/>
            <a:ext cx="260909" cy="615553"/>
          </a:xfrm>
          <a:prstGeom prst="rect">
            <a:avLst/>
          </a:prstGeom>
          <a:noFill/>
        </p:spPr>
        <p:txBody>
          <a:bodyPr wrap="square" lIns="0" tIns="0" rIns="0" bIns="0" rtlCol="0">
            <a:spAutoFit/>
          </a:bodyPr>
          <a:lstStyle/>
          <a:p>
            <a:r>
              <a:rPr sz="4000" b="1">
                <a:solidFill>
                  <a:schemeClr val="accent1">
                    <a:lumMod val="60000"/>
                    <a:lumOff val="40000"/>
                  </a:schemeClr>
                </a:solidFill>
              </a:rPr>
              <a:t>+</a:t>
            </a:r>
          </a:p>
        </p:txBody>
      </p:sp>
      <p:sp>
        <p:nvSpPr>
          <p:cNvPr id="9" name="Rectangle 8"/>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AU" smtClean="0"/>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5" name="Date Placeholder 4"/>
          <p:cNvSpPr>
            <a:spLocks noGrp="1"/>
          </p:cNvSpPr>
          <p:nvPr>
            <p:ph type="dt" sz="half" idx="10"/>
          </p:nvPr>
        </p:nvSpPr>
        <p:spPr/>
        <p:txBody>
          <a:bodyPr/>
          <a:lstStyle/>
          <a:p>
            <a:fld id="{D728701E-CAF4-4159-9B3E-41C86DFFA30D}" type="datetimeFigureOut">
              <a:rPr lang="en-US" smtClean="0"/>
              <a:t>1/3/14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TextBox 11"/>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lvl1pPr>
              <a:defRPr/>
            </a:lvl1pPr>
          </a:lstStyle>
          <a:p>
            <a:r>
              <a:rPr lang="en-AU" smtClean="0"/>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7" name="Date Placeholder 6"/>
          <p:cNvSpPr>
            <a:spLocks noGrp="1"/>
          </p:cNvSpPr>
          <p:nvPr>
            <p:ph type="dt" sz="half" idx="10"/>
          </p:nvPr>
        </p:nvSpPr>
        <p:spPr/>
        <p:txBody>
          <a:bodyPr/>
          <a:lstStyle/>
          <a:p>
            <a:fld id="{D728701E-CAF4-4159-9B3E-41C86DFFA30D}" type="datetimeFigureOut">
              <a:rPr lang="en-US" smtClean="0"/>
              <a:t>1/3/14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2F1D00-BD13-4404-86B0-79703945A0A7}" type="slidenum">
              <a:rPr lang="en-US" smtClean="0"/>
              <a:t>‹#›</a:t>
            </a:fld>
            <a:endParaRPr lang="en-US"/>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AU" smtClean="0"/>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5" name="Date Placeholder 4"/>
          <p:cNvSpPr>
            <a:spLocks noGrp="1"/>
          </p:cNvSpPr>
          <p:nvPr>
            <p:ph type="dt" sz="half" idx="10"/>
          </p:nvPr>
        </p:nvSpPr>
        <p:spPr/>
        <p:txBody>
          <a:bodyPr/>
          <a:lstStyle/>
          <a:p>
            <a:fld id="{D728701E-CAF4-4159-9B3E-41C86DFFA30D}" type="datetimeFigureOut">
              <a:rPr lang="en-US" smtClean="0"/>
              <a:t>1/3/14</a:t>
            </a:fld>
            <a:endParaRPr lang="en-US"/>
          </a:p>
        </p:txBody>
      </p:sp>
      <p:sp>
        <p:nvSpPr>
          <p:cNvPr id="6" name="Footer Placeholder 5"/>
          <p:cNvSpPr>
            <a:spLocks noGrp="1"/>
          </p:cNvSpPr>
          <p:nvPr>
            <p:ph type="ftr" sz="quarter" idx="11"/>
          </p:nvPr>
        </p:nvSpPr>
        <p:spPr/>
        <p:txBody>
          <a:bodyPr/>
          <a:lstStyle/>
          <a:p>
            <a:endParaRPr lang="en-US"/>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14" name="Rectangle 13"/>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Slide Number Placeholder 6"/>
          <p:cNvSpPr>
            <a:spLocks noGrp="1"/>
          </p:cNvSpPr>
          <p:nvPr>
            <p:ph type="sldNum" sz="quarter" idx="12"/>
          </p:nvPr>
        </p:nvSpPr>
        <p:spPr>
          <a:xfrm>
            <a:off x="8305800" y="242234"/>
            <a:ext cx="554038" cy="365125"/>
          </a:xfrm>
        </p:spPr>
        <p:txBody>
          <a:bodyPr/>
          <a:lstStyle/>
          <a:p>
            <a:fld id="{162F1D00-BD13-4404-86B0-79703945A0A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AU" smtClean="0"/>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5" name="Date Placeholder 4"/>
          <p:cNvSpPr>
            <a:spLocks noGrp="1"/>
          </p:cNvSpPr>
          <p:nvPr>
            <p:ph type="dt" sz="half" idx="10"/>
          </p:nvPr>
        </p:nvSpPr>
        <p:spPr/>
        <p:txBody>
          <a:bodyPr/>
          <a:lstStyle/>
          <a:p>
            <a:fld id="{D728701E-CAF4-4159-9B3E-41C86DFFA30D}" type="datetimeFigureOut">
              <a:rPr lang="en-US" smtClean="0"/>
              <a:t>1/3/14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en-AU" smtClean="0"/>
              <a:t>Click to edit Master title style</a:t>
            </a:r>
            <a:endParaRPr/>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4" name="Date Placeholder 3"/>
          <p:cNvSpPr>
            <a:spLocks noGrp="1"/>
          </p:cNvSpPr>
          <p:nvPr>
            <p:ph type="dt" sz="half" idx="2"/>
          </p:nvPr>
        </p:nvSpPr>
        <p:spPr>
          <a:xfrm>
            <a:off x="6795247" y="6423585"/>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D728701E-CAF4-4159-9B3E-41C86DFFA30D}" type="datetimeFigureOut">
              <a:rPr lang="en-US" smtClean="0"/>
              <a:t>1/3/14</a:t>
            </a:fld>
            <a:endParaRPr lang="en-US"/>
          </a:p>
        </p:txBody>
      </p:sp>
      <p:sp>
        <p:nvSpPr>
          <p:cNvPr id="5" name="Footer Placeholder 4"/>
          <p:cNvSpPr>
            <a:spLocks noGrp="1"/>
          </p:cNvSpPr>
          <p:nvPr>
            <p:ph type="ftr" sz="quarter" idx="3"/>
          </p:nvPr>
        </p:nvSpPr>
        <p:spPr>
          <a:xfrm>
            <a:off x="201706" y="6423585"/>
            <a:ext cx="6122894"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305800" y="242234"/>
            <a:ext cx="554038" cy="365125"/>
          </a:xfrm>
          <a:prstGeom prst="rect">
            <a:avLst/>
          </a:prstGeom>
        </p:spPr>
        <p:txBody>
          <a:bodyPr vert="horz" lIns="91440" tIns="45720" rIns="91440" bIns="45720" rtlCol="0" anchor="ctr"/>
          <a:lstStyle>
            <a:lvl1pPr algn="r">
              <a:defRPr sz="1400">
                <a:solidFill>
                  <a:schemeClr val="bg1"/>
                </a:solidFill>
              </a:defRPr>
            </a:lvl1pPr>
          </a:lstStyle>
          <a:p>
            <a:fld id="{162F1D00-BD13-4404-86B0-79703945A0A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emf"/><Relationship Id="rId1" Type="http://schemas.openxmlformats.org/officeDocument/2006/relationships/slideLayout" Target="../slideLayouts/slideLayout12.xml"/><Relationship Id="rId2" Type="http://schemas.openxmlformats.org/officeDocument/2006/relationships/image" Target="../media/image8.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png"/><Relationship Id="rId1" Type="http://schemas.microsoft.com/office/2007/relationships/media" Target="../media/media1.MOV"/><Relationship Id="rId2" Type="http://schemas.openxmlformats.org/officeDocument/2006/relationships/video" Target="../media/media1.MOV"/></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3.png"/><Relationship Id="rId1" Type="http://schemas.microsoft.com/office/2007/relationships/media" Target="../media/media2.MOV"/><Relationship Id="rId2" Type="http://schemas.openxmlformats.org/officeDocument/2006/relationships/video" Target="../media/media2.MOV"/></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youtube.com/watch?v=-fbfILtlFQc"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youtube.com/watch?v=d6U0w6NZoMI"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iPossibilities in the early years.</a:t>
            </a:r>
            <a:endParaRPr lang="en-US" dirty="0"/>
          </a:p>
        </p:txBody>
      </p:sp>
      <p:sp>
        <p:nvSpPr>
          <p:cNvPr id="3" name="Subtitle 2"/>
          <p:cNvSpPr>
            <a:spLocks noGrp="1"/>
          </p:cNvSpPr>
          <p:nvPr>
            <p:ph type="subTitle" idx="1"/>
          </p:nvPr>
        </p:nvSpPr>
        <p:spPr/>
        <p:txBody>
          <a:bodyPr>
            <a:normAutofit lnSpcReduction="10000"/>
          </a:bodyPr>
          <a:lstStyle/>
          <a:p>
            <a:r>
              <a:rPr lang="en-US" dirty="0" smtClean="0"/>
              <a:t>Professor Nicola Yelland</a:t>
            </a:r>
          </a:p>
          <a:p>
            <a:r>
              <a:rPr lang="en-US" dirty="0" smtClean="0"/>
              <a:t>College of Education </a:t>
            </a:r>
          </a:p>
          <a:p>
            <a:r>
              <a:rPr lang="en-US" dirty="0" smtClean="0"/>
              <a:t>Victoria University.</a:t>
            </a:r>
            <a:endParaRPr lang="en-US" dirty="0"/>
          </a:p>
        </p:txBody>
      </p:sp>
      <p:pic>
        <p:nvPicPr>
          <p:cNvPr id="4" name="Picture 3" descr="KG photo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667" y="381000"/>
            <a:ext cx="4007556" cy="3005667"/>
          </a:xfrm>
          <a:prstGeom prst="rect">
            <a:avLst/>
          </a:prstGeom>
        </p:spPr>
      </p:pic>
      <p:pic>
        <p:nvPicPr>
          <p:cNvPr id="5" name="Picture 4" descr="KGphoto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7399" y="2448278"/>
            <a:ext cx="1407584" cy="1876778"/>
          </a:xfrm>
          <a:prstGeom prst="rect">
            <a:avLst/>
          </a:prstGeom>
        </p:spPr>
      </p:pic>
      <p:pic>
        <p:nvPicPr>
          <p:cNvPr id="6" name="Picture 5" descr="alpha tot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6667" y="508000"/>
            <a:ext cx="2046111" cy="1534583"/>
          </a:xfrm>
          <a:prstGeom prst="rect">
            <a:avLst/>
          </a:prstGeom>
        </p:spPr>
      </p:pic>
    </p:spTree>
    <p:extLst>
      <p:ext uri="{BB962C8B-B14F-4D97-AF65-F5344CB8AC3E}">
        <p14:creationId xmlns:p14="http://schemas.microsoft.com/office/powerpoint/2010/main" val="21646538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423333" y="268110"/>
            <a:ext cx="8607778" cy="6180667"/>
          </a:xfrm>
          <a:prstGeom prst="rect">
            <a:avLst/>
          </a:prstGeom>
        </p:spPr>
      </p:pic>
    </p:spTree>
    <p:extLst>
      <p:ext uri="{BB962C8B-B14F-4D97-AF65-F5344CB8AC3E}">
        <p14:creationId xmlns:p14="http://schemas.microsoft.com/office/powerpoint/2010/main" val="358703923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 1 Jigsaw  puzzle mak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8649086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1416685" y="2193925"/>
            <a:ext cx="6310630" cy="2470150"/>
          </a:xfrm>
          <a:prstGeom prst="rect">
            <a:avLst/>
          </a:prstGeom>
        </p:spPr>
      </p:pic>
    </p:spTree>
    <p:extLst>
      <p:ext uri="{BB962C8B-B14F-4D97-AF65-F5344CB8AC3E}">
        <p14:creationId xmlns:p14="http://schemas.microsoft.com/office/powerpoint/2010/main" val="311183067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01267" y="210256"/>
            <a:ext cx="3086100" cy="2247900"/>
          </a:xfrm>
          <a:prstGeom prst="rect">
            <a:avLst/>
          </a:prstGeom>
        </p:spPr>
      </p:pic>
      <p:pic>
        <p:nvPicPr>
          <p:cNvPr id="3" name="Picture 2"/>
          <p:cNvPicPr>
            <a:picLocks noChangeAspect="1"/>
          </p:cNvPicPr>
          <p:nvPr/>
        </p:nvPicPr>
        <p:blipFill>
          <a:blip r:embed="rId3"/>
          <a:stretch>
            <a:fillRect/>
          </a:stretch>
        </p:blipFill>
        <p:spPr>
          <a:xfrm>
            <a:off x="341489" y="4090811"/>
            <a:ext cx="3098800" cy="2247900"/>
          </a:xfrm>
          <a:prstGeom prst="rect">
            <a:avLst/>
          </a:prstGeom>
        </p:spPr>
      </p:pic>
      <p:pic>
        <p:nvPicPr>
          <p:cNvPr id="4" name="Picture 3"/>
          <p:cNvPicPr>
            <a:picLocks noChangeAspect="1"/>
          </p:cNvPicPr>
          <p:nvPr/>
        </p:nvPicPr>
        <p:blipFill>
          <a:blip r:embed="rId4"/>
          <a:stretch>
            <a:fillRect/>
          </a:stretch>
        </p:blipFill>
        <p:spPr>
          <a:xfrm>
            <a:off x="3111500" y="2108200"/>
            <a:ext cx="2908300" cy="2120900"/>
          </a:xfrm>
          <a:prstGeom prst="rect">
            <a:avLst/>
          </a:prstGeom>
        </p:spPr>
      </p:pic>
    </p:spTree>
    <p:extLst>
      <p:ext uri="{BB962C8B-B14F-4D97-AF65-F5344CB8AC3E}">
        <p14:creationId xmlns:p14="http://schemas.microsoft.com/office/powerpoint/2010/main" val="94918296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n the farm play schoo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9749254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Sophia (Age 2 years) goes to Egypt.</a:t>
            </a:r>
            <a:endParaRPr lang="en-US" dirty="0"/>
          </a:p>
        </p:txBody>
      </p:sp>
      <p:pic>
        <p:nvPicPr>
          <p:cNvPr id="4" name="Sophia goes to Egypt.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98488" y="1981200"/>
            <a:ext cx="7358062" cy="4144963"/>
          </a:xfrm>
        </p:spPr>
      </p:pic>
    </p:spTree>
    <p:extLst>
      <p:ext uri="{BB962C8B-B14F-4D97-AF65-F5344CB8AC3E}">
        <p14:creationId xmlns:p14="http://schemas.microsoft.com/office/powerpoint/2010/main" val="109604783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lady says the right number</a:t>
            </a:r>
            <a:endParaRPr lang="en-US" dirty="0"/>
          </a:p>
        </p:txBody>
      </p:sp>
      <p:pic>
        <p:nvPicPr>
          <p:cNvPr id="4" name="adding - the lady tells us to put it on the right number.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98488" y="1981200"/>
            <a:ext cx="7358062" cy="4144963"/>
          </a:xfrm>
        </p:spPr>
      </p:pic>
    </p:spTree>
    <p:extLst>
      <p:ext uri="{BB962C8B-B14F-4D97-AF65-F5344CB8AC3E}">
        <p14:creationId xmlns:p14="http://schemas.microsoft.com/office/powerpoint/2010/main" val="113076192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Preparatory class (5 / 6 year olds)</a:t>
            </a:r>
            <a:endParaRPr lang="en-US" dirty="0"/>
          </a:p>
        </p:txBody>
      </p:sp>
      <p:sp>
        <p:nvSpPr>
          <p:cNvPr id="5" name="Content Placeholder 4"/>
          <p:cNvSpPr>
            <a:spLocks noGrp="1"/>
          </p:cNvSpPr>
          <p:nvPr>
            <p:ph idx="1"/>
          </p:nvPr>
        </p:nvSpPr>
        <p:spPr/>
        <p:txBody>
          <a:bodyPr/>
          <a:lstStyle/>
          <a:p>
            <a:r>
              <a:rPr lang="en-US" dirty="0"/>
              <a:t>The teachers indicated that the following activities were needed:</a:t>
            </a:r>
            <a:endParaRPr lang="en-AU" dirty="0"/>
          </a:p>
          <a:p>
            <a:pPr lvl="0"/>
            <a:r>
              <a:rPr lang="en-US" i="1" dirty="0"/>
              <a:t>Support</a:t>
            </a:r>
            <a:r>
              <a:rPr lang="en-US" dirty="0"/>
              <a:t> for number Recognition and sequencing to 10</a:t>
            </a:r>
            <a:endParaRPr lang="en-AU" dirty="0"/>
          </a:p>
          <a:p>
            <a:pPr lvl="0"/>
            <a:r>
              <a:rPr lang="en-US" i="1" dirty="0"/>
              <a:t>Extension</a:t>
            </a:r>
            <a:r>
              <a:rPr lang="en-US" dirty="0"/>
              <a:t> numeracy (number stories as eBooks and electronic number sets and creating </a:t>
            </a:r>
            <a:r>
              <a:rPr lang="en-US" dirty="0" smtClean="0"/>
              <a:t>graphs).</a:t>
            </a:r>
            <a:endParaRPr lang="en-AU" dirty="0"/>
          </a:p>
          <a:p>
            <a:pPr marL="0" indent="0">
              <a:buNone/>
            </a:pPr>
            <a:endParaRPr lang="en-US" dirty="0"/>
          </a:p>
        </p:txBody>
      </p:sp>
    </p:spTree>
    <p:extLst>
      <p:ext uri="{BB962C8B-B14F-4D97-AF65-F5344CB8AC3E}">
        <p14:creationId xmlns:p14="http://schemas.microsoft.com/office/powerpoint/2010/main" val="131555383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pha tot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142865986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idden bugs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5038502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iPads in the early years…</a:t>
            </a:r>
            <a:endParaRPr lang="en-US" dirty="0"/>
          </a:p>
        </p:txBody>
      </p:sp>
      <p:sp>
        <p:nvSpPr>
          <p:cNvPr id="5" name="Content Placeholder 4"/>
          <p:cNvSpPr>
            <a:spLocks noGrp="1"/>
          </p:cNvSpPr>
          <p:nvPr>
            <p:ph idx="1"/>
          </p:nvPr>
        </p:nvSpPr>
        <p:spPr/>
        <p:txBody>
          <a:bodyPr>
            <a:normAutofit fontScale="92500" lnSpcReduction="20000"/>
          </a:bodyPr>
          <a:lstStyle/>
          <a:p>
            <a:pPr lvl="0"/>
            <a:r>
              <a:rPr lang="en-US" i="1" dirty="0"/>
              <a:t>Describe </a:t>
            </a:r>
            <a:r>
              <a:rPr lang="en-US" dirty="0"/>
              <a:t>what constitutes </a:t>
            </a:r>
            <a:r>
              <a:rPr lang="en-US" b="1" dirty="0"/>
              <a:t>effective pedagogies</a:t>
            </a:r>
            <a:r>
              <a:rPr lang="en-US" dirty="0"/>
              <a:t> when using tablet technologies in early childhood settings.</a:t>
            </a:r>
            <a:endParaRPr lang="en-AU" dirty="0"/>
          </a:p>
          <a:p>
            <a:pPr lvl="0"/>
            <a:r>
              <a:rPr lang="en-US" i="1" dirty="0"/>
              <a:t>Explore </a:t>
            </a:r>
            <a:r>
              <a:rPr lang="en-US" dirty="0"/>
              <a:t>the potential of </a:t>
            </a:r>
            <a:r>
              <a:rPr lang="en-US" b="1" dirty="0"/>
              <a:t>applications</a:t>
            </a:r>
            <a:r>
              <a:rPr lang="en-US" dirty="0"/>
              <a:t> to support the teaching and learning of literacy and numeracy with young children.</a:t>
            </a:r>
            <a:endParaRPr lang="en-AU" dirty="0"/>
          </a:p>
          <a:p>
            <a:pPr lvl="0"/>
            <a:r>
              <a:rPr lang="en-US" i="1" dirty="0"/>
              <a:t>Examine</a:t>
            </a:r>
            <a:r>
              <a:rPr lang="en-US" dirty="0"/>
              <a:t> the ways in which tablet technologies can be </a:t>
            </a:r>
            <a:r>
              <a:rPr lang="en-US" b="1" dirty="0"/>
              <a:t>incorporated and integrated into early childhood curricula </a:t>
            </a:r>
            <a:r>
              <a:rPr lang="en-US" dirty="0"/>
              <a:t>to support new forms of meaning making, knowledge building and learning in the early childhood years.</a:t>
            </a:r>
            <a:endParaRPr lang="en-AU" dirty="0"/>
          </a:p>
          <a:p>
            <a:pPr lvl="0"/>
            <a:r>
              <a:rPr lang="en-US" i="1" dirty="0"/>
              <a:t>Work</a:t>
            </a:r>
            <a:r>
              <a:rPr lang="en-US" dirty="0"/>
              <a:t> with teachers to </a:t>
            </a:r>
            <a:r>
              <a:rPr lang="en-US" i="1" dirty="0"/>
              <a:t>explore</a:t>
            </a:r>
            <a:r>
              <a:rPr lang="en-US" dirty="0"/>
              <a:t> </a:t>
            </a:r>
            <a:r>
              <a:rPr lang="en-US" b="1" dirty="0"/>
              <a:t>professional learning opportunities</a:t>
            </a:r>
            <a:r>
              <a:rPr lang="en-US" dirty="0"/>
              <a:t> that will enable teachers to effectively incorporate tablet technologies into their programs.</a:t>
            </a:r>
            <a:endParaRPr lang="en-AU" dirty="0"/>
          </a:p>
          <a:p>
            <a:pPr lvl="0"/>
            <a:r>
              <a:rPr lang="en-US" i="1" dirty="0"/>
              <a:t>Consider </a:t>
            </a:r>
            <a:r>
              <a:rPr lang="en-US" b="1" i="1" dirty="0"/>
              <a:t>resources</a:t>
            </a:r>
            <a:r>
              <a:rPr lang="en-US" dirty="0"/>
              <a:t> for teachers to illustrate practical ways of using tablet technologies with young children.</a:t>
            </a:r>
            <a:endParaRPr lang="en-AU" dirty="0"/>
          </a:p>
          <a:p>
            <a:endParaRPr lang="en-US" dirty="0"/>
          </a:p>
        </p:txBody>
      </p:sp>
    </p:spTree>
    <p:extLst>
      <p:ext uri="{BB962C8B-B14F-4D97-AF65-F5344CB8AC3E}">
        <p14:creationId xmlns:p14="http://schemas.microsoft.com/office/powerpoint/2010/main" val="150630169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34921" y="793044"/>
            <a:ext cx="4037189" cy="5382919"/>
          </a:xfrm>
          <a:prstGeom prst="rect">
            <a:avLst/>
          </a:prstGeom>
        </p:spPr>
      </p:pic>
    </p:spTree>
    <p:extLst>
      <p:ext uri="{BB962C8B-B14F-4D97-AF65-F5344CB8AC3E}">
        <p14:creationId xmlns:p14="http://schemas.microsoft.com/office/powerpoint/2010/main" val="409630200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2636625" y="878344"/>
            <a:ext cx="4207264" cy="5259989"/>
          </a:xfrm>
          <a:prstGeom prst="rect">
            <a:avLst/>
          </a:prstGeom>
        </p:spPr>
      </p:pic>
    </p:spTree>
    <p:extLst>
      <p:ext uri="{BB962C8B-B14F-4D97-AF65-F5344CB8AC3E}">
        <p14:creationId xmlns:p14="http://schemas.microsoft.com/office/powerpoint/2010/main" val="227156677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Lulu aged 3 years</a:t>
            </a:r>
            <a:endParaRPr lang="en-US" dirty="0"/>
          </a:p>
        </p:txBody>
      </p:sp>
      <p:sp>
        <p:nvSpPr>
          <p:cNvPr id="3" name="Content Placeholder 2"/>
          <p:cNvSpPr>
            <a:spLocks noGrp="1"/>
          </p:cNvSpPr>
          <p:nvPr>
            <p:ph idx="1"/>
          </p:nvPr>
        </p:nvSpPr>
        <p:spPr/>
        <p:txBody>
          <a:bodyPr>
            <a:normAutofit lnSpcReduction="10000"/>
          </a:bodyPr>
          <a:lstStyle/>
          <a:p>
            <a:r>
              <a:rPr lang="en-US" b="1" i="1" dirty="0" err="1" smtClean="0"/>
              <a:t>Ansel</a:t>
            </a:r>
            <a:r>
              <a:rPr lang="en-US" b="1" i="1" dirty="0" smtClean="0"/>
              <a:t> </a:t>
            </a:r>
            <a:r>
              <a:rPr lang="en-US" b="1" i="1" dirty="0"/>
              <a:t>and Clair go to Africa</a:t>
            </a:r>
            <a:endParaRPr lang="en-AU" b="1" i="1" dirty="0"/>
          </a:p>
          <a:p>
            <a:r>
              <a:rPr lang="en-US" dirty="0">
                <a:hlinkClick r:id="rId2"/>
              </a:rPr>
              <a:t>http://www.youtube.com/watch?v=-fbfILtlFQc</a:t>
            </a:r>
            <a:r>
              <a:rPr lang="en-US" dirty="0"/>
              <a:t> </a:t>
            </a:r>
            <a:endParaRPr lang="en-AU" dirty="0"/>
          </a:p>
          <a:p>
            <a:endParaRPr lang="en-AU" dirty="0"/>
          </a:p>
          <a:p>
            <a:pPr algn="just"/>
            <a:r>
              <a:rPr lang="en-US" dirty="0"/>
              <a:t>In this vignette Lulu turns on the tablet and selects a game called </a:t>
            </a:r>
            <a:r>
              <a:rPr lang="en-US" dirty="0" err="1"/>
              <a:t>Ansel</a:t>
            </a:r>
            <a:r>
              <a:rPr lang="en-US" dirty="0"/>
              <a:t> and Clair.  The activity takes her to Africa where she finds out about the soft shell turtle and crocodiles. There is not much to do in the game except to navigate to the different parts where the action occurs (visual mode) and information is provided (aural). Finally, she takes a photo with the onscreen camera and places it in a travel book that is being compiled.</a:t>
            </a:r>
            <a:endParaRPr lang="en-AU" dirty="0"/>
          </a:p>
          <a:p>
            <a:endParaRPr lang="en-US" dirty="0"/>
          </a:p>
        </p:txBody>
      </p:sp>
    </p:spTree>
    <p:extLst>
      <p:ext uri="{BB962C8B-B14F-4D97-AF65-F5344CB8AC3E}">
        <p14:creationId xmlns:p14="http://schemas.microsoft.com/office/powerpoint/2010/main" val="374406250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b="1" i="1" dirty="0" err="1" smtClean="0"/>
              <a:t>Toca</a:t>
            </a:r>
            <a:r>
              <a:rPr lang="en-US" b="1" i="1" dirty="0" smtClean="0"/>
              <a:t> </a:t>
            </a:r>
            <a:r>
              <a:rPr lang="en-US" b="1" i="1" dirty="0"/>
              <a:t>Boca (music maker)</a:t>
            </a:r>
            <a:endParaRPr lang="en-AU" b="1" i="1" dirty="0"/>
          </a:p>
          <a:p>
            <a:r>
              <a:rPr lang="en-US" dirty="0"/>
              <a:t> </a:t>
            </a:r>
            <a:endParaRPr lang="en-AU" dirty="0"/>
          </a:p>
          <a:p>
            <a:r>
              <a:rPr lang="en-US" dirty="0">
                <a:hlinkClick r:id="rId2"/>
              </a:rPr>
              <a:t>http://www.youtube.com/watch?v=d6U0w6NZoMI</a:t>
            </a:r>
            <a:r>
              <a:rPr lang="en-US" dirty="0"/>
              <a:t>  </a:t>
            </a:r>
            <a:endParaRPr lang="en-AU" dirty="0"/>
          </a:p>
          <a:p>
            <a:r>
              <a:rPr lang="en-US" dirty="0"/>
              <a:t> </a:t>
            </a:r>
            <a:endParaRPr lang="en-AU" dirty="0"/>
          </a:p>
          <a:p>
            <a:r>
              <a:rPr lang="en-US" dirty="0"/>
              <a:t>This game </a:t>
            </a:r>
            <a:r>
              <a:rPr lang="en-US" dirty="0" smtClean="0"/>
              <a:t>can encourage exploration of </a:t>
            </a:r>
            <a:r>
              <a:rPr lang="en-US" dirty="0"/>
              <a:t>basic musical skills with pitch and sound variations.  </a:t>
            </a:r>
            <a:endParaRPr lang="en-AU" dirty="0"/>
          </a:p>
          <a:p>
            <a:endParaRPr lang="en-US" dirty="0"/>
          </a:p>
        </p:txBody>
      </p:sp>
    </p:spTree>
    <p:extLst>
      <p:ext uri="{BB962C8B-B14F-4D97-AF65-F5344CB8AC3E}">
        <p14:creationId xmlns:p14="http://schemas.microsoft.com/office/powerpoint/2010/main" val="261969524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Organizational aspects</a:t>
            </a:r>
            <a:endParaRPr lang="en-US" dirty="0"/>
          </a:p>
        </p:txBody>
      </p:sp>
      <p:sp>
        <p:nvSpPr>
          <p:cNvPr id="3" name="Content Placeholder 2"/>
          <p:cNvSpPr>
            <a:spLocks noGrp="1"/>
          </p:cNvSpPr>
          <p:nvPr>
            <p:ph idx="1"/>
          </p:nvPr>
        </p:nvSpPr>
        <p:spPr/>
        <p:txBody>
          <a:bodyPr/>
          <a:lstStyle/>
          <a:p>
            <a:r>
              <a:rPr lang="en-US" dirty="0" smtClean="0"/>
              <a:t>BYOD </a:t>
            </a:r>
            <a:r>
              <a:rPr lang="en-US" dirty="0" smtClean="0"/>
              <a:t>iPad </a:t>
            </a:r>
            <a:r>
              <a:rPr lang="en-US" dirty="0" err="1" smtClean="0"/>
              <a:t>programmes</a:t>
            </a:r>
            <a:r>
              <a:rPr lang="en-US" dirty="0" smtClean="0"/>
              <a:t>?</a:t>
            </a:r>
            <a:endParaRPr lang="en-US" dirty="0" smtClean="0"/>
          </a:p>
          <a:p>
            <a:r>
              <a:rPr lang="en-US" dirty="0" smtClean="0"/>
              <a:t>Teacher aides/ educational assistants</a:t>
            </a:r>
          </a:p>
          <a:p>
            <a:r>
              <a:rPr lang="en-US" dirty="0" smtClean="0"/>
              <a:t>Parent volunteers</a:t>
            </a:r>
          </a:p>
          <a:p>
            <a:r>
              <a:rPr lang="en-US" dirty="0" smtClean="0"/>
              <a:t>Peer experts – tablet tutors</a:t>
            </a:r>
          </a:p>
          <a:p>
            <a:r>
              <a:rPr lang="en-US" dirty="0" smtClean="0"/>
              <a:t>Does the </a:t>
            </a:r>
            <a:r>
              <a:rPr lang="en-US" smtClean="0"/>
              <a:t>brand </a:t>
            </a:r>
            <a:r>
              <a:rPr lang="en-US" smtClean="0"/>
              <a:t>matter? </a:t>
            </a:r>
            <a:r>
              <a:rPr lang="en-US" dirty="0" smtClean="0"/>
              <a:t>– its all about new learning!</a:t>
            </a:r>
          </a:p>
          <a:p>
            <a:r>
              <a:rPr lang="en-US" dirty="0" smtClean="0"/>
              <a:t>Let go….. Enjoy, play and learn!</a:t>
            </a:r>
            <a:endParaRPr lang="en-US" dirty="0"/>
          </a:p>
        </p:txBody>
      </p:sp>
    </p:spTree>
    <p:extLst>
      <p:ext uri="{BB962C8B-B14F-4D97-AF65-F5344CB8AC3E}">
        <p14:creationId xmlns:p14="http://schemas.microsoft.com/office/powerpoint/2010/main" val="139432634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7073631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92530881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found…</a:t>
            </a:r>
            <a:endParaRPr lang="en-US" dirty="0"/>
          </a:p>
        </p:txBody>
      </p:sp>
      <p:sp>
        <p:nvSpPr>
          <p:cNvPr id="3" name="Content Placeholder 2"/>
          <p:cNvSpPr>
            <a:spLocks noGrp="1"/>
          </p:cNvSpPr>
          <p:nvPr>
            <p:ph idx="1"/>
          </p:nvPr>
        </p:nvSpPr>
        <p:spPr/>
        <p:txBody>
          <a:bodyPr>
            <a:normAutofit fontScale="92500" lnSpcReduction="10000"/>
          </a:bodyPr>
          <a:lstStyle/>
          <a:p>
            <a:pPr lvl="0" algn="just"/>
            <a:r>
              <a:rPr lang="en-US" dirty="0" smtClean="0"/>
              <a:t>Teachers </a:t>
            </a:r>
            <a:r>
              <a:rPr lang="en-US" dirty="0"/>
              <a:t>can incorporate new technologies into their </a:t>
            </a:r>
            <a:r>
              <a:rPr lang="en-US" b="1" i="1" dirty="0"/>
              <a:t>pedagogical repertoire</a:t>
            </a:r>
            <a:r>
              <a:rPr lang="en-US" dirty="0"/>
              <a:t> when they are scaffolded and utilize appropriate conceptual frameworks for understanding teaching and learning with new technologies (e.g. the SAMR model, </a:t>
            </a:r>
            <a:r>
              <a:rPr lang="en-US" dirty="0" smtClean="0"/>
              <a:t>Puentendra, 2011)</a:t>
            </a:r>
            <a:r>
              <a:rPr lang="en-US" dirty="0"/>
              <a:t>.  </a:t>
            </a:r>
            <a:endParaRPr lang="en-AU" dirty="0"/>
          </a:p>
          <a:p>
            <a:pPr lvl="0" algn="just"/>
            <a:r>
              <a:rPr lang="en-US" dirty="0"/>
              <a:t>The use of </a:t>
            </a:r>
            <a:r>
              <a:rPr lang="en-US" b="1" i="1" dirty="0"/>
              <a:t>specific applications</a:t>
            </a:r>
            <a:r>
              <a:rPr lang="en-US" dirty="0"/>
              <a:t> on tablet technologies (e.g. iPads) enable young children to have multimodal experiences that have the potential to extend </a:t>
            </a:r>
            <a:r>
              <a:rPr lang="en-US" b="1" i="1" dirty="0"/>
              <a:t>learning outcomes</a:t>
            </a:r>
            <a:r>
              <a:rPr lang="en-US" dirty="0"/>
              <a:t>.  These applications can be </a:t>
            </a:r>
            <a:r>
              <a:rPr lang="en-US" i="1" dirty="0"/>
              <a:t>incorporated</a:t>
            </a:r>
            <a:r>
              <a:rPr lang="en-US" dirty="0"/>
              <a:t> in play based kindergarten learning programs to enhance learning alongside traditional materials and </a:t>
            </a:r>
            <a:r>
              <a:rPr lang="en-US" i="1" dirty="0"/>
              <a:t>extend</a:t>
            </a:r>
            <a:r>
              <a:rPr lang="en-US" dirty="0"/>
              <a:t> the children’s learning potential via investigations and reflections.  In the first year of school the tablets can both </a:t>
            </a:r>
            <a:r>
              <a:rPr lang="en-US" i="1" dirty="0"/>
              <a:t>support</a:t>
            </a:r>
            <a:r>
              <a:rPr lang="en-US" dirty="0"/>
              <a:t> and </a:t>
            </a:r>
            <a:r>
              <a:rPr lang="en-US" i="1" dirty="0"/>
              <a:t>extend </a:t>
            </a:r>
            <a:r>
              <a:rPr lang="en-US" dirty="0"/>
              <a:t>literacy and numeracy learning when they are </a:t>
            </a:r>
            <a:r>
              <a:rPr lang="en-US" i="1" dirty="0"/>
              <a:t>integrated</a:t>
            </a:r>
            <a:r>
              <a:rPr lang="en-US" dirty="0"/>
              <a:t> into the program</a:t>
            </a:r>
            <a:r>
              <a:rPr lang="en-US" dirty="0" smtClean="0"/>
              <a:t>.</a:t>
            </a:r>
            <a:endParaRPr lang="en-AU" dirty="0"/>
          </a:p>
        </p:txBody>
      </p:sp>
    </p:spTree>
    <p:extLst>
      <p:ext uri="{BB962C8B-B14F-4D97-AF65-F5344CB8AC3E}">
        <p14:creationId xmlns:p14="http://schemas.microsoft.com/office/powerpoint/2010/main" val="13306462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lvl="0" algn="just"/>
            <a:r>
              <a:rPr lang="en-US" dirty="0"/>
              <a:t>The </a:t>
            </a:r>
            <a:r>
              <a:rPr lang="en-US" b="1" i="1" dirty="0"/>
              <a:t>use </a:t>
            </a:r>
            <a:r>
              <a:rPr lang="en-US" dirty="0"/>
              <a:t>of tablets is influenced by the teachers’ philosophy, their preferences for learning and their stated goals for the children in their class.  In primary school contexts, their usage was also impacted by state mandated curriculum and outcomes. The quality of children’s learning is influenced by a range of factors.    Tablets can also be used to </a:t>
            </a:r>
            <a:r>
              <a:rPr lang="en-US" i="1" dirty="0"/>
              <a:t>support</a:t>
            </a:r>
            <a:r>
              <a:rPr lang="en-US" dirty="0"/>
              <a:t> and </a:t>
            </a:r>
            <a:r>
              <a:rPr lang="en-US" i="1" dirty="0"/>
              <a:t>extend</a:t>
            </a:r>
            <a:r>
              <a:rPr lang="en-US" dirty="0"/>
              <a:t> learning in early childhood </a:t>
            </a:r>
            <a:r>
              <a:rPr lang="en-US" dirty="0" err="1"/>
              <a:t>centres</a:t>
            </a:r>
            <a:r>
              <a:rPr lang="en-US" dirty="0"/>
              <a:t> and schools, but their use is highly related to the teacher’s confidence about using them and the ways in which they are perceived to add value to the learning experiences.  The most innovative uses of tablets were when they were used for investigations by children who were able to create electronic artifacts that both communicated their discoveries, and enabled them to reflect on their learning in new and dynamic ways.</a:t>
            </a:r>
            <a:endParaRPr lang="en-AU" dirty="0"/>
          </a:p>
          <a:p>
            <a:endParaRPr lang="en-US" dirty="0"/>
          </a:p>
        </p:txBody>
      </p:sp>
    </p:spTree>
    <p:extLst>
      <p:ext uri="{BB962C8B-B14F-4D97-AF65-F5344CB8AC3E}">
        <p14:creationId xmlns:p14="http://schemas.microsoft.com/office/powerpoint/2010/main" val="427708315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lvl="0" algn="just"/>
            <a:r>
              <a:rPr lang="en-US" dirty="0"/>
              <a:t>Teachers recognized the need for leadership and information about how to effectively use tablets in their learning programs. They also stated that access was still a pervading issue that inhibits their more frequent use.  The teachers suggested that </a:t>
            </a:r>
            <a:r>
              <a:rPr lang="en-US" b="1" i="1" dirty="0"/>
              <a:t>professional learning opportunities </a:t>
            </a:r>
            <a:r>
              <a:rPr lang="en-US" dirty="0"/>
              <a:t>needed to show practical ways to use tablets in literacy, numeracy and in investigations which now form the basis of their programs.</a:t>
            </a:r>
            <a:endParaRPr lang="en-AU" dirty="0"/>
          </a:p>
          <a:p>
            <a:endParaRPr lang="en-US" dirty="0"/>
          </a:p>
          <a:p>
            <a:endParaRPr lang="en-US" dirty="0"/>
          </a:p>
        </p:txBody>
      </p:sp>
    </p:spTree>
    <p:extLst>
      <p:ext uri="{BB962C8B-B14F-4D97-AF65-F5344CB8AC3E}">
        <p14:creationId xmlns:p14="http://schemas.microsoft.com/office/powerpoint/2010/main" val="1263600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lvl="0"/>
            <a:r>
              <a:rPr lang="en-US" b="1" i="1" dirty="0"/>
              <a:t>Planning</a:t>
            </a:r>
            <a:r>
              <a:rPr lang="en-US" dirty="0"/>
              <a:t> formats and requirements vary according to the age of the children and the requirements that the </a:t>
            </a:r>
            <a:r>
              <a:rPr lang="en-US" dirty="0" err="1"/>
              <a:t>centre</a:t>
            </a:r>
            <a:r>
              <a:rPr lang="en-US" dirty="0"/>
              <a:t>, or school, place on their teachers.  </a:t>
            </a:r>
            <a:endParaRPr lang="en-US" dirty="0" smtClean="0"/>
          </a:p>
          <a:p>
            <a:pPr lvl="0"/>
            <a:r>
              <a:rPr lang="en-US" dirty="0" smtClean="0"/>
              <a:t>Kindergarten - was </a:t>
            </a:r>
            <a:r>
              <a:rPr lang="en-US" dirty="0"/>
              <a:t>spontaneous and written in retrospect, in the form of observations that then formed the basis for future interactions with the children. </a:t>
            </a:r>
            <a:endParaRPr lang="en-US" dirty="0" smtClean="0"/>
          </a:p>
          <a:p>
            <a:pPr lvl="0"/>
            <a:r>
              <a:rPr lang="en-US" dirty="0" smtClean="0"/>
              <a:t>In </a:t>
            </a:r>
            <a:r>
              <a:rPr lang="en-US" dirty="0"/>
              <a:t>the primary school context – teachers planned collaboratively and were able to embed the use of school iPads into their literacy and numeracy ‘rotations’.  </a:t>
            </a:r>
          </a:p>
        </p:txBody>
      </p:sp>
    </p:spTree>
    <p:extLst>
      <p:ext uri="{BB962C8B-B14F-4D97-AF65-F5344CB8AC3E}">
        <p14:creationId xmlns:p14="http://schemas.microsoft.com/office/powerpoint/2010/main" val="181184636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ppendix 1 - SAMR Puetendra 20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37218"/>
          </a:xfrm>
          <a:prstGeom prst="rect">
            <a:avLst/>
          </a:prstGeom>
        </p:spPr>
      </p:pic>
    </p:spTree>
    <p:extLst>
      <p:ext uri="{BB962C8B-B14F-4D97-AF65-F5344CB8AC3E}">
        <p14:creationId xmlns:p14="http://schemas.microsoft.com/office/powerpoint/2010/main" val="205831647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a:bodyPr>
          <a:lstStyle/>
          <a:p>
            <a:pPr lvl="0"/>
            <a:r>
              <a:rPr lang="en-US" b="1" i="1" dirty="0"/>
              <a:t>Substitution</a:t>
            </a:r>
            <a:r>
              <a:rPr lang="en-US" dirty="0"/>
              <a:t> – in which the technology acts as a </a:t>
            </a:r>
            <a:r>
              <a:rPr lang="en-US" i="1" dirty="0"/>
              <a:t>substitute</a:t>
            </a:r>
            <a:r>
              <a:rPr lang="en-US" dirty="0"/>
              <a:t> for traditional teaching materials and thus there is no fundamental change to the learning context, apart from the fact it is digital.</a:t>
            </a:r>
            <a:endParaRPr lang="en-AU" dirty="0"/>
          </a:p>
          <a:p>
            <a:pPr lvl="0"/>
            <a:r>
              <a:rPr lang="en-US" b="1" i="1" dirty="0"/>
              <a:t>Augmentation</a:t>
            </a:r>
            <a:r>
              <a:rPr lang="en-US" dirty="0"/>
              <a:t> – the technology being used </a:t>
            </a:r>
            <a:r>
              <a:rPr lang="en-US" i="1" dirty="0"/>
              <a:t>changes</a:t>
            </a:r>
            <a:r>
              <a:rPr lang="en-US" dirty="0"/>
              <a:t> the learning context with some functional improvements being made.</a:t>
            </a:r>
            <a:endParaRPr lang="en-AU" dirty="0"/>
          </a:p>
          <a:p>
            <a:pPr lvl="0"/>
            <a:r>
              <a:rPr lang="en-US" b="1" i="1" dirty="0"/>
              <a:t>Modification</a:t>
            </a:r>
            <a:r>
              <a:rPr lang="en-US" dirty="0"/>
              <a:t> – where the technology allows for some </a:t>
            </a:r>
            <a:r>
              <a:rPr lang="en-US" i="1" dirty="0"/>
              <a:t>significant task redesign</a:t>
            </a:r>
            <a:r>
              <a:rPr lang="en-US" dirty="0"/>
              <a:t>.</a:t>
            </a:r>
            <a:endParaRPr lang="en-AU" dirty="0"/>
          </a:p>
          <a:p>
            <a:pPr lvl="0"/>
            <a:r>
              <a:rPr lang="en-US" b="1" i="1" dirty="0"/>
              <a:t>Redefinition</a:t>
            </a:r>
            <a:r>
              <a:rPr lang="en-US" dirty="0"/>
              <a:t> – in which the use of technologies allows for the design of </a:t>
            </a:r>
            <a:r>
              <a:rPr lang="en-US" i="1" dirty="0"/>
              <a:t>new</a:t>
            </a:r>
            <a:r>
              <a:rPr lang="en-US" dirty="0"/>
              <a:t> learning experiences that were previously not possible.</a:t>
            </a:r>
            <a:endParaRPr lang="en-AU" dirty="0"/>
          </a:p>
          <a:p>
            <a:endParaRPr lang="en-US" dirty="0"/>
          </a:p>
        </p:txBody>
      </p:sp>
    </p:spTree>
    <p:extLst>
      <p:ext uri="{BB962C8B-B14F-4D97-AF65-F5344CB8AC3E}">
        <p14:creationId xmlns:p14="http://schemas.microsoft.com/office/powerpoint/2010/main" val="163537204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year old kindergarten</a:t>
            </a:r>
            <a:endParaRPr lang="en-US" dirty="0"/>
          </a:p>
        </p:txBody>
      </p:sp>
      <p:sp>
        <p:nvSpPr>
          <p:cNvPr id="3" name="Content Placeholder 2"/>
          <p:cNvSpPr>
            <a:spLocks noGrp="1"/>
          </p:cNvSpPr>
          <p:nvPr>
            <p:ph idx="1"/>
          </p:nvPr>
        </p:nvSpPr>
        <p:spPr/>
        <p:txBody>
          <a:bodyPr/>
          <a:lstStyle/>
          <a:p>
            <a:pPr lvl="0"/>
            <a:r>
              <a:rPr lang="en-US" dirty="0"/>
              <a:t>Using the (digital) camera for explorations and reflection.</a:t>
            </a:r>
            <a:endParaRPr lang="en-AU" dirty="0"/>
          </a:p>
          <a:p>
            <a:pPr lvl="0"/>
            <a:r>
              <a:rPr lang="en-US" dirty="0"/>
              <a:t>Searching for information for investigations and to support play based scenarios.</a:t>
            </a:r>
            <a:endParaRPr lang="en-AU" dirty="0"/>
          </a:p>
          <a:p>
            <a:pPr lvl="0"/>
            <a:r>
              <a:rPr lang="en-US" dirty="0"/>
              <a:t>Creating eBooks. </a:t>
            </a:r>
            <a:endParaRPr lang="en-AU" dirty="0"/>
          </a:p>
          <a:p>
            <a:endParaRPr lang="en-US" dirty="0"/>
          </a:p>
        </p:txBody>
      </p:sp>
    </p:spTree>
    <p:extLst>
      <p:ext uri="{BB962C8B-B14F-4D97-AF65-F5344CB8AC3E}">
        <p14:creationId xmlns:p14="http://schemas.microsoft.com/office/powerpoint/2010/main" val="146748606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Advantag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Advantage.thmx</Template>
  <TotalTime>1880</TotalTime>
  <Words>874</Words>
  <Application>Microsoft Macintosh PowerPoint</Application>
  <PresentationFormat>On-screen Show (4:3)</PresentationFormat>
  <Paragraphs>49</Paragraphs>
  <Slides>26</Slides>
  <Notes>0</Notes>
  <HiddenSlides>0</HiddenSlides>
  <MMClips>2</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Advantage</vt:lpstr>
      <vt:lpstr>iPossibilities in the early years.</vt:lpstr>
      <vt:lpstr>iPads in the early years…</vt:lpstr>
      <vt:lpstr>What we found…</vt:lpstr>
      <vt:lpstr>PowerPoint Presentation</vt:lpstr>
      <vt:lpstr>PowerPoint Presentation</vt:lpstr>
      <vt:lpstr>PowerPoint Presentation</vt:lpstr>
      <vt:lpstr>PowerPoint Presentation</vt:lpstr>
      <vt:lpstr>PowerPoint Presentation</vt:lpstr>
      <vt:lpstr>4 year old kindergarten</vt:lpstr>
      <vt:lpstr>PowerPoint Presentation</vt:lpstr>
      <vt:lpstr>PowerPoint Presentation</vt:lpstr>
      <vt:lpstr>PowerPoint Presentation</vt:lpstr>
      <vt:lpstr>PowerPoint Presentation</vt:lpstr>
      <vt:lpstr>PowerPoint Presentation</vt:lpstr>
      <vt:lpstr>Sophia (Age 2 years) goes to Egypt.</vt:lpstr>
      <vt:lpstr>The lady says the right number</vt:lpstr>
      <vt:lpstr>Preparatory class (5 / 6 year olds)</vt:lpstr>
      <vt:lpstr>PowerPoint Presentation</vt:lpstr>
      <vt:lpstr>PowerPoint Presentation</vt:lpstr>
      <vt:lpstr>PowerPoint Presentation</vt:lpstr>
      <vt:lpstr>PowerPoint Presentation</vt:lpstr>
      <vt:lpstr>Lulu aged 3 years</vt:lpstr>
      <vt:lpstr>PowerPoint Presentation</vt:lpstr>
      <vt:lpstr>Organizational aspects</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Nicola Yelland</dc:creator>
  <cp:lastModifiedBy>Nicola Yelland</cp:lastModifiedBy>
  <cp:revision>19</cp:revision>
  <dcterms:created xsi:type="dcterms:W3CDTF">2014-02-16T19:14:05Z</dcterms:created>
  <dcterms:modified xsi:type="dcterms:W3CDTF">2014-02-28T22:17:59Z</dcterms:modified>
</cp:coreProperties>
</file>